
<file path=[Content_Types].xml><?xml version="1.0" encoding="utf-8"?>
<Types xmlns="http://schemas.openxmlformats.org/package/2006/content-types">
  <Default Extension="xml" ContentType="application/xml"/>
  <Default Extension="jpeg" ContentType="image/jpe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7772400" cy="1005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5"/>
    <p:restoredTop sz="94683"/>
  </p:normalViewPr>
  <p:slideViewPr>
    <p:cSldViewPr snapToGrid="0" snapToObjects="1">
      <p:cViewPr varScale="1">
        <p:scale>
          <a:sx n="61" d="100"/>
          <a:sy n="61" d="100"/>
        </p:scale>
        <p:origin x="2728"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hdphoto1.wdp>
</file>

<file path=ppt/media/hdphoto2.wdp>
</file>

<file path=ppt/media/image1.jpeg>
</file>

<file path=ppt/media/image2.jpeg>
</file>

<file path=ppt/media/image3.jpeg>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smtClean="0"/>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EFA1717-5475-3545-81F0-498694F43C27}" type="datetimeFigureOut">
              <a:rPr lang="en-US" smtClean="0"/>
              <a:t>9/7/17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FA1717-5475-3545-81F0-498694F43C27}" type="datetimeFigureOut">
              <a:rPr lang="en-US" smtClean="0"/>
              <a:t>9/7/17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FA1717-5475-3545-81F0-498694F43C27}" type="datetimeFigureOut">
              <a:rPr lang="en-US" smtClean="0"/>
              <a:t>9/7/17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FA1717-5475-3545-81F0-498694F43C27}" type="datetimeFigureOut">
              <a:rPr lang="en-US" smtClean="0"/>
              <a:t>9/7/17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smtClean="0"/>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EFA1717-5475-3545-81F0-498694F43C27}" type="datetimeFigureOut">
              <a:rPr lang="en-US" smtClean="0"/>
              <a:t>9/7/17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EFA1717-5475-3545-81F0-498694F43C27}" type="datetimeFigureOut">
              <a:rPr lang="en-US" smtClean="0"/>
              <a:t>9/7/17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smtClean="0"/>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smtClean="0"/>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EFA1717-5475-3545-81F0-498694F43C27}" type="datetimeFigureOut">
              <a:rPr lang="en-US" smtClean="0"/>
              <a:t>9/7/17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EFA1717-5475-3545-81F0-498694F43C27}" type="datetimeFigureOut">
              <a:rPr lang="en-US" smtClean="0"/>
              <a:t>9/7/17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FA1717-5475-3545-81F0-498694F43C27}" type="datetimeFigureOut">
              <a:rPr lang="en-US" smtClean="0"/>
              <a:t>9/7/17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smtClean="0"/>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FA1717-5475-3545-81F0-498694F43C27}" type="datetimeFigureOut">
              <a:rPr lang="en-US" smtClean="0"/>
              <a:t>9/7/17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FA1717-5475-3545-81F0-498694F43C27}" type="datetimeFigureOut">
              <a:rPr lang="en-US" smtClean="0"/>
              <a:t>9/7/17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FE2C11-85E6-D54A-9ACB-EE3FF728E53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75000"/>
                  </a:schemeClr>
                </a:solidFill>
              </a:defRPr>
            </a:lvl1pPr>
          </a:lstStyle>
          <a:p>
            <a:fld id="{0EFA1717-5475-3545-81F0-498694F43C27}" type="datetimeFigureOut">
              <a:rPr lang="en-US" smtClean="0"/>
              <a:t>9/7/17</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75000"/>
                  </a:schemeClr>
                </a:solidFill>
              </a:defRPr>
            </a:lvl1pPr>
          </a:lstStyle>
          <a:p>
            <a:fld id="{25FE2C11-85E6-D54A-9ACB-EE3FF728E536}" type="slidenum">
              <a:rPr lang="en-US" smtClean="0"/>
              <a:t>‹#›</a:t>
            </a:fld>
            <a:endParaRPr lang="en-US"/>
          </a:p>
        </p:txBody>
      </p:sp>
    </p:spTree>
    <p:extLst>
      <p:ext uri="{BB962C8B-B14F-4D97-AF65-F5344CB8AC3E}">
        <p14:creationId xmlns:p14="http://schemas.microsoft.com/office/powerpoint/2010/main" val="3427833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microsoft.com/office/2007/relationships/hdphoto" Target="../media/hdphoto1.wdp"/><Relationship Id="rId5" Type="http://schemas.openxmlformats.org/officeDocument/2006/relationships/image" Target="../media/image3.jpeg"/><Relationship Id="rId6" Type="http://schemas.microsoft.com/office/2007/relationships/hdphoto" Target="../media/hdphoto2.wdp"/><Relationship Id="rId7" Type="http://schemas.openxmlformats.org/officeDocument/2006/relationships/image" Target="../media/image4.tiff"/><Relationship Id="rId8" Type="http://schemas.openxmlformats.org/officeDocument/2006/relationships/image" Target="../media/image5.tiff"/><Relationship Id="rId1" Type="http://schemas.openxmlformats.org/officeDocument/2006/relationships/slideLayout" Target="../slideLayouts/slideLayout4.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rotWithShape="1">
          <a:blip r:embed="rId2">
            <a:extLst>
              <a:ext uri="{28A0092B-C50C-407E-A947-70E740481C1C}">
                <a14:useLocalDpi xmlns:a14="http://schemas.microsoft.com/office/drawing/2010/main" val="0"/>
              </a:ext>
            </a:extLst>
          </a:blip>
          <a:srcRect t="17362"/>
          <a:stretch/>
        </p:blipFill>
        <p:spPr bwMode="auto">
          <a:xfrm>
            <a:off x="3923681" y="1930934"/>
            <a:ext cx="3271588" cy="1681449"/>
          </a:xfrm>
          <a:prstGeom prst="rect">
            <a:avLst/>
          </a:prstGeom>
          <a:noFill/>
          <a:ln>
            <a:noFill/>
          </a:ln>
          <a:extLst>
            <a:ext uri="{53640926-AAD7-44D8-BBD7-CCE9431645EC}">
              <a14:shadowObscured xmlns:a14="http://schemas.microsoft.com/office/drawing/2010/main"/>
            </a:ext>
          </a:extLst>
        </p:spPr>
      </p:pic>
      <p:sp>
        <p:nvSpPr>
          <p:cNvPr id="6" name="Title 5"/>
          <p:cNvSpPr>
            <a:spLocks noGrp="1"/>
          </p:cNvSpPr>
          <p:nvPr>
            <p:ph type="title"/>
          </p:nvPr>
        </p:nvSpPr>
        <p:spPr>
          <a:xfrm>
            <a:off x="294464" y="233933"/>
            <a:ext cx="7135264" cy="825448"/>
          </a:xfrm>
        </p:spPr>
        <p:txBody>
          <a:bodyPr>
            <a:noAutofit/>
          </a:bodyPr>
          <a:lstStyle/>
          <a:p>
            <a:pPr algn="ctr"/>
            <a:r>
              <a:rPr lang="en-US" sz="2000" b="1" dirty="0" smtClean="0">
                <a:latin typeface="+mn-lt"/>
              </a:rPr>
              <a:t>Validating the Taxonomic and Distributional Status of the Neosho Smallmouth Bass (</a:t>
            </a:r>
            <a:r>
              <a:rPr lang="en-US" sz="2000" b="1" i="1" dirty="0" smtClean="0">
                <a:latin typeface="+mn-lt"/>
              </a:rPr>
              <a:t>Micropterus dolomieu velox</a:t>
            </a:r>
            <a:r>
              <a:rPr lang="en-US" sz="2000" b="1" dirty="0" smtClean="0">
                <a:latin typeface="+mn-lt"/>
              </a:rPr>
              <a:t>)</a:t>
            </a:r>
            <a:endParaRPr lang="en-US" sz="2000" b="1" dirty="0">
              <a:latin typeface="+mn-lt"/>
            </a:endParaRPr>
          </a:p>
        </p:txBody>
      </p:sp>
      <p:sp>
        <p:nvSpPr>
          <p:cNvPr id="9" name="TextBox 8"/>
          <p:cNvSpPr txBox="1"/>
          <p:nvPr/>
        </p:nvSpPr>
        <p:spPr>
          <a:xfrm>
            <a:off x="1554831" y="1008101"/>
            <a:ext cx="4614530" cy="584775"/>
          </a:xfrm>
          <a:prstGeom prst="rect">
            <a:avLst/>
          </a:prstGeom>
          <a:noFill/>
        </p:spPr>
        <p:txBody>
          <a:bodyPr wrap="square" rtlCol="0">
            <a:spAutoFit/>
          </a:bodyPr>
          <a:lstStyle/>
          <a:p>
            <a:pPr algn="ctr"/>
            <a:r>
              <a:rPr lang="en-US" sz="1600" dirty="0" smtClean="0"/>
              <a:t>Joe Gunn, Leah Berkman, and Lori Eggert</a:t>
            </a:r>
          </a:p>
          <a:p>
            <a:pPr algn="ctr"/>
            <a:r>
              <a:rPr lang="en-US" sz="1600" dirty="0" smtClean="0"/>
              <a:t>University of Missouri</a:t>
            </a:r>
            <a:endParaRPr lang="en-US" sz="1600" dirty="0"/>
          </a:p>
        </p:txBody>
      </p:sp>
      <p:cxnSp>
        <p:nvCxnSpPr>
          <p:cNvPr id="11" name="Straight Connector 10"/>
          <p:cNvCxnSpPr/>
          <p:nvPr/>
        </p:nvCxnSpPr>
        <p:spPr>
          <a:xfrm>
            <a:off x="497004" y="1737394"/>
            <a:ext cx="6741042" cy="0"/>
          </a:xfrm>
          <a:prstGeom prst="line">
            <a:avLst/>
          </a:prstGeom>
          <a:ln>
            <a:headEnd type="diamond"/>
            <a:tailEnd type="diamond"/>
          </a:ln>
        </p:spPr>
        <p:style>
          <a:lnRef idx="1">
            <a:schemeClr val="dk1"/>
          </a:lnRef>
          <a:fillRef idx="0">
            <a:schemeClr val="dk1"/>
          </a:fillRef>
          <a:effectRef idx="0">
            <a:schemeClr val="dk1"/>
          </a:effectRef>
          <a:fontRef idx="minor">
            <a:schemeClr val="tx1"/>
          </a:fontRef>
        </p:style>
      </p:cxnSp>
      <p:sp>
        <p:nvSpPr>
          <p:cNvPr id="12" name="TextBox 11"/>
          <p:cNvSpPr txBox="1"/>
          <p:nvPr/>
        </p:nvSpPr>
        <p:spPr>
          <a:xfrm>
            <a:off x="534351" y="2243388"/>
            <a:ext cx="3492479" cy="1169551"/>
          </a:xfrm>
          <a:prstGeom prst="rect">
            <a:avLst/>
          </a:prstGeom>
          <a:noFill/>
        </p:spPr>
        <p:txBody>
          <a:bodyPr wrap="square" rtlCol="0">
            <a:spAutoFit/>
          </a:bodyPr>
          <a:lstStyle/>
          <a:p>
            <a:r>
              <a:rPr lang="en-US" sz="1400" dirty="0" smtClean="0"/>
              <a:t>Taxonomists currently recognize two Smallmouth Bass (</a:t>
            </a:r>
            <a:r>
              <a:rPr lang="en-US" sz="1400" i="1" dirty="0" smtClean="0"/>
              <a:t>Micropterus dolomieu</a:t>
            </a:r>
            <a:r>
              <a:rPr lang="en-US" sz="1400" dirty="0" smtClean="0"/>
              <a:t>) subspecies: the Northern Smallmouth Bass (</a:t>
            </a:r>
            <a:r>
              <a:rPr lang="en-US" sz="1400" i="1" dirty="0" smtClean="0"/>
              <a:t>M. d. dolomieu, </a:t>
            </a:r>
            <a:r>
              <a:rPr lang="en-US" sz="1400" dirty="0" smtClean="0"/>
              <a:t>top left) and the Neosho Smallmouth Bass (</a:t>
            </a:r>
            <a:r>
              <a:rPr lang="en-US" sz="1400" i="1" dirty="0" smtClean="0"/>
              <a:t>M. d. velox, </a:t>
            </a:r>
            <a:r>
              <a:rPr lang="en-US" sz="1400" dirty="0" smtClean="0"/>
              <a:t>bottom right)</a:t>
            </a:r>
            <a:endParaRPr lang="en-US" sz="1400" dirty="0"/>
          </a:p>
        </p:txBody>
      </p:sp>
      <p:pic>
        <p:nvPicPr>
          <p:cNvPr id="13" name="Picture 12"/>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4700"/>
                    </a14:imgEffect>
                  </a14:imgLayer>
                </a14:imgProps>
              </a:ext>
            </a:extLst>
          </a:blip>
          <a:srcRect l="3489" t="22641" r="19562" b="23162"/>
          <a:stretch/>
        </p:blipFill>
        <p:spPr>
          <a:xfrm>
            <a:off x="534351" y="3656718"/>
            <a:ext cx="3327745" cy="1902705"/>
          </a:xfrm>
          <a:prstGeom prst="rect">
            <a:avLst/>
          </a:prstGeom>
          <a:ln>
            <a:noFill/>
          </a:ln>
          <a:effectLst>
            <a:outerShdw blurRad="292100" dist="139700" dir="2700000" algn="tl" rotWithShape="0">
              <a:srgbClr val="333333">
                <a:alpha val="65000"/>
              </a:srgbClr>
            </a:outerShdw>
          </a:effectLst>
        </p:spPr>
      </p:pic>
      <p:sp>
        <p:nvSpPr>
          <p:cNvPr id="14" name="TextBox 13"/>
          <p:cNvSpPr txBox="1"/>
          <p:nvPr/>
        </p:nvSpPr>
        <p:spPr>
          <a:xfrm>
            <a:off x="534351" y="1908347"/>
            <a:ext cx="3351982" cy="369332"/>
          </a:xfrm>
          <a:prstGeom prst="rect">
            <a:avLst/>
          </a:prstGeom>
          <a:noFill/>
        </p:spPr>
        <p:txBody>
          <a:bodyPr wrap="square" rtlCol="0">
            <a:spAutoFit/>
          </a:bodyPr>
          <a:lstStyle/>
          <a:p>
            <a:r>
              <a:rPr lang="en-US" b="1" u="sng" dirty="0" smtClean="0"/>
              <a:t>Smallmouth Taxonomy</a:t>
            </a:r>
            <a:endParaRPr lang="en-US" b="1" u="sng" dirty="0"/>
          </a:p>
        </p:txBody>
      </p:sp>
      <p:sp>
        <p:nvSpPr>
          <p:cNvPr id="15" name="TextBox 14"/>
          <p:cNvSpPr txBox="1"/>
          <p:nvPr/>
        </p:nvSpPr>
        <p:spPr>
          <a:xfrm>
            <a:off x="4038463" y="3612383"/>
            <a:ext cx="3351982" cy="369332"/>
          </a:xfrm>
          <a:prstGeom prst="rect">
            <a:avLst/>
          </a:prstGeom>
          <a:noFill/>
        </p:spPr>
        <p:txBody>
          <a:bodyPr wrap="square" rtlCol="0">
            <a:spAutoFit/>
          </a:bodyPr>
          <a:lstStyle/>
          <a:p>
            <a:r>
              <a:rPr lang="en-US" b="1" u="sng" dirty="0" smtClean="0"/>
              <a:t>Subspecies Distributions</a:t>
            </a:r>
            <a:endParaRPr lang="en-US" b="1" u="sng" dirty="0"/>
          </a:p>
        </p:txBody>
      </p:sp>
      <p:sp>
        <p:nvSpPr>
          <p:cNvPr id="16" name="TextBox 15"/>
          <p:cNvSpPr txBox="1"/>
          <p:nvPr/>
        </p:nvSpPr>
        <p:spPr>
          <a:xfrm>
            <a:off x="4038463" y="3984309"/>
            <a:ext cx="3199583" cy="1600438"/>
          </a:xfrm>
          <a:prstGeom prst="rect">
            <a:avLst/>
          </a:prstGeom>
          <a:noFill/>
        </p:spPr>
        <p:txBody>
          <a:bodyPr wrap="square" rtlCol="0">
            <a:spAutoFit/>
          </a:bodyPr>
          <a:lstStyle/>
          <a:p>
            <a:r>
              <a:rPr lang="en-US" sz="1400" dirty="0" smtClean="0"/>
              <a:t>Smallmouth are endemic to the eastern U.S., but </a:t>
            </a:r>
            <a:r>
              <a:rPr lang="en-US" sz="1400" i="1" dirty="0" smtClean="0"/>
              <a:t>M. d. dolomieu </a:t>
            </a:r>
            <a:r>
              <a:rPr lang="en-US" sz="1400" dirty="0" smtClean="0"/>
              <a:t>and </a:t>
            </a:r>
            <a:r>
              <a:rPr lang="en-US" sz="1400" i="1" dirty="0" smtClean="0"/>
              <a:t>M. d. velox </a:t>
            </a:r>
            <a:r>
              <a:rPr lang="en-US" sz="1400" dirty="0" smtClean="0"/>
              <a:t>have unique native habitats; </a:t>
            </a:r>
            <a:r>
              <a:rPr lang="en-US" sz="1400" i="1" dirty="0" smtClean="0"/>
              <a:t>velox </a:t>
            </a:r>
            <a:r>
              <a:rPr lang="en-US" sz="1400" dirty="0" smtClean="0"/>
              <a:t>is restricted to the Interior Islands (yellow shaded region at left), while </a:t>
            </a:r>
            <a:r>
              <a:rPr lang="en-US" sz="1400" i="1" dirty="0" smtClean="0"/>
              <a:t>dolomieu</a:t>
            </a:r>
            <a:r>
              <a:rPr lang="en-US" sz="1400" dirty="0" smtClean="0"/>
              <a:t> inhabits the northeastern portions of the range (light gray shaded region at left)</a:t>
            </a:r>
            <a:endParaRPr lang="en-US" sz="1400" dirty="0"/>
          </a:p>
        </p:txBody>
      </p:sp>
      <p:cxnSp>
        <p:nvCxnSpPr>
          <p:cNvPr id="19" name="Straight Connector 18"/>
          <p:cNvCxnSpPr/>
          <p:nvPr/>
        </p:nvCxnSpPr>
        <p:spPr>
          <a:xfrm>
            <a:off x="454227" y="5930167"/>
            <a:ext cx="6741042" cy="0"/>
          </a:xfrm>
          <a:prstGeom prst="line">
            <a:avLst/>
          </a:prstGeom>
          <a:ln>
            <a:headEnd type="diamond"/>
            <a:tailEnd type="diamond"/>
          </a:ln>
        </p:spPr>
        <p:style>
          <a:lnRef idx="1">
            <a:schemeClr val="dk1"/>
          </a:lnRef>
          <a:fillRef idx="0">
            <a:schemeClr val="dk1"/>
          </a:fillRef>
          <a:effectRef idx="0">
            <a:schemeClr val="dk1"/>
          </a:effectRef>
          <a:fontRef idx="minor">
            <a:schemeClr val="tx1"/>
          </a:fontRef>
        </p:style>
      </p:cxnSp>
      <p:cxnSp>
        <p:nvCxnSpPr>
          <p:cNvPr id="20" name="Straight Connector 19"/>
          <p:cNvCxnSpPr/>
          <p:nvPr/>
        </p:nvCxnSpPr>
        <p:spPr>
          <a:xfrm>
            <a:off x="436506" y="6231423"/>
            <a:ext cx="6741042" cy="0"/>
          </a:xfrm>
          <a:prstGeom prst="line">
            <a:avLst/>
          </a:prstGeom>
          <a:ln>
            <a:headEnd type="diamond"/>
            <a:tailEnd type="diamond"/>
          </a:ln>
        </p:spPr>
        <p:style>
          <a:lnRef idx="1">
            <a:schemeClr val="dk1"/>
          </a:lnRef>
          <a:fillRef idx="0">
            <a:schemeClr val="dk1"/>
          </a:fillRef>
          <a:effectRef idx="0">
            <a:schemeClr val="dk1"/>
          </a:effectRef>
          <a:fontRef idx="minor">
            <a:schemeClr val="tx1"/>
          </a:fontRef>
        </p:style>
      </p:cxnSp>
      <p:sp>
        <p:nvSpPr>
          <p:cNvPr id="21" name="Rectangle 20"/>
          <p:cNvSpPr/>
          <p:nvPr/>
        </p:nvSpPr>
        <p:spPr>
          <a:xfrm>
            <a:off x="481373" y="5910363"/>
            <a:ext cx="6651308" cy="369332"/>
          </a:xfrm>
          <a:prstGeom prst="rect">
            <a:avLst/>
          </a:prstGeom>
        </p:spPr>
        <p:txBody>
          <a:bodyPr wrap="none">
            <a:spAutoFit/>
          </a:bodyPr>
          <a:lstStyle/>
          <a:p>
            <a:r>
              <a:rPr lang="en-US" b="1" i="1" dirty="0" smtClean="0"/>
              <a:t>Our Question: Are M. d. velox and M. d. dolomieu valid subspecies?</a:t>
            </a:r>
            <a:endParaRPr lang="en-US" b="1" i="1" dirty="0"/>
          </a:p>
        </p:txBody>
      </p:sp>
      <p:sp>
        <p:nvSpPr>
          <p:cNvPr id="22" name="TextBox 21"/>
          <p:cNvSpPr txBox="1"/>
          <p:nvPr/>
        </p:nvSpPr>
        <p:spPr>
          <a:xfrm>
            <a:off x="454227" y="6348013"/>
            <a:ext cx="3351982" cy="369332"/>
          </a:xfrm>
          <a:prstGeom prst="rect">
            <a:avLst/>
          </a:prstGeom>
          <a:noFill/>
        </p:spPr>
        <p:txBody>
          <a:bodyPr wrap="square" rtlCol="0">
            <a:spAutoFit/>
          </a:bodyPr>
          <a:lstStyle/>
          <a:p>
            <a:r>
              <a:rPr lang="en-US" b="1" u="sng" dirty="0" smtClean="0"/>
              <a:t>Methods </a:t>
            </a:r>
            <a:endParaRPr lang="en-US" b="1" u="sng" dirty="0"/>
          </a:p>
        </p:txBody>
      </p:sp>
      <p:pic>
        <p:nvPicPr>
          <p:cNvPr id="23" name="Picture 22"/>
          <p:cNvPicPr>
            <a:picLocks noChangeAspect="1"/>
          </p:cNvPicPr>
          <p:nvPr/>
        </p:nvPicPr>
        <p:blipFill>
          <a:blip r:embed="rId5">
            <a:extLst>
              <a:ext uri="{BEBA8EAE-BF5A-486C-A8C5-ECC9F3942E4B}">
                <a14:imgProps xmlns:a14="http://schemas.microsoft.com/office/drawing/2010/main">
                  <a14:imgLayer r:embed="rId6">
                    <a14:imgEffect>
                      <a14:sharpenSoften amount="50000"/>
                    </a14:imgEffect>
                  </a14:imgLayer>
                </a14:imgProps>
              </a:ext>
            </a:extLst>
          </a:blip>
          <a:stretch>
            <a:fillRect/>
          </a:stretch>
        </p:blipFill>
        <p:spPr>
          <a:xfrm>
            <a:off x="4038463" y="6487876"/>
            <a:ext cx="3263974" cy="2372215"/>
          </a:xfrm>
          <a:prstGeom prst="rect">
            <a:avLst/>
          </a:prstGeom>
          <a:ln>
            <a:noFill/>
          </a:ln>
          <a:effectLst>
            <a:outerShdw blurRad="292100" dist="139700" dir="2700000" algn="tl" rotWithShape="0">
              <a:srgbClr val="333333">
                <a:alpha val="65000"/>
              </a:srgbClr>
            </a:outerShdw>
          </a:effectLst>
        </p:spPr>
      </p:pic>
      <p:sp>
        <p:nvSpPr>
          <p:cNvPr id="25" name="TextBox 24"/>
          <p:cNvSpPr txBox="1"/>
          <p:nvPr/>
        </p:nvSpPr>
        <p:spPr>
          <a:xfrm>
            <a:off x="431202" y="6713638"/>
            <a:ext cx="3492479" cy="2893100"/>
          </a:xfrm>
          <a:prstGeom prst="rect">
            <a:avLst/>
          </a:prstGeom>
          <a:noFill/>
        </p:spPr>
        <p:txBody>
          <a:bodyPr wrap="square" rtlCol="0">
            <a:spAutoFit/>
          </a:bodyPr>
          <a:lstStyle/>
          <a:p>
            <a:r>
              <a:rPr lang="en-US" sz="1400" dirty="0" smtClean="0"/>
              <a:t>We are collecting fin clip samples and several morphometrics, including total length, standard length, orbital length, head length, body depth, and soft dorsal ray count, from tributaries throughout the native ranges of </a:t>
            </a:r>
            <a:r>
              <a:rPr lang="en-US" sz="1400" i="1" dirty="0" smtClean="0"/>
              <a:t>M. d. velox </a:t>
            </a:r>
            <a:r>
              <a:rPr lang="en-US" sz="1400" dirty="0" smtClean="0"/>
              <a:t>(shaded yellow at right) and </a:t>
            </a:r>
            <a:r>
              <a:rPr lang="en-US" sz="1400" i="1" dirty="0" smtClean="0"/>
              <a:t>M. d. dolomieu</a:t>
            </a:r>
            <a:r>
              <a:rPr lang="en-US" sz="1400" dirty="0" smtClean="0"/>
              <a:t> (shaded green at right). By analyzing differences in the genetic structure of both populations and comparing our results to the subspecies’ morphological distinctions, we will be able to determine whether these current subspecies constitute valid, unique taxonomic variants.</a:t>
            </a:r>
            <a:endParaRPr lang="en-US" sz="1400" dirty="0"/>
          </a:p>
        </p:txBody>
      </p:sp>
      <p:pic>
        <p:nvPicPr>
          <p:cNvPr id="26" name="Picture 25"/>
          <p:cNvPicPr>
            <a:picLocks noChangeAspect="1"/>
          </p:cNvPicPr>
          <p:nvPr/>
        </p:nvPicPr>
        <p:blipFill>
          <a:blip r:embed="rId7"/>
          <a:stretch>
            <a:fillRect/>
          </a:stretch>
        </p:blipFill>
        <p:spPr>
          <a:xfrm>
            <a:off x="6358269" y="909664"/>
            <a:ext cx="774411" cy="774411"/>
          </a:xfrm>
          <a:prstGeom prst="rect">
            <a:avLst/>
          </a:prstGeom>
          <a:ln>
            <a:noFill/>
          </a:ln>
          <a:effectLst>
            <a:outerShdw blurRad="292100" dist="139700" dir="2700000" algn="tl" rotWithShape="0">
              <a:srgbClr val="333333">
                <a:alpha val="65000"/>
              </a:srgbClr>
            </a:outerShdw>
          </a:effectLst>
        </p:spPr>
      </p:pic>
      <p:pic>
        <p:nvPicPr>
          <p:cNvPr id="27" name="Picture 26"/>
          <p:cNvPicPr>
            <a:picLocks noChangeAspect="1"/>
          </p:cNvPicPr>
          <p:nvPr/>
        </p:nvPicPr>
        <p:blipFill>
          <a:blip r:embed="rId8"/>
          <a:stretch>
            <a:fillRect/>
          </a:stretch>
        </p:blipFill>
        <p:spPr>
          <a:xfrm>
            <a:off x="651151" y="892127"/>
            <a:ext cx="546993" cy="696522"/>
          </a:xfrm>
          <a:prstGeom prst="rect">
            <a:avLst/>
          </a:prstGeom>
          <a:ln>
            <a:noFill/>
          </a:ln>
          <a:effectLst>
            <a:outerShdw blurRad="292100" dist="139700" dir="2700000" algn="tl" rotWithShape="0">
              <a:srgbClr val="333333">
                <a:alpha val="65000"/>
              </a:srgbClr>
            </a:outerShdw>
          </a:effectLst>
        </p:spPr>
      </p:pic>
      <p:sp>
        <p:nvSpPr>
          <p:cNvPr id="28" name="TextBox 27"/>
          <p:cNvSpPr txBox="1"/>
          <p:nvPr/>
        </p:nvSpPr>
        <p:spPr>
          <a:xfrm>
            <a:off x="4339002" y="9153757"/>
            <a:ext cx="3051443" cy="523220"/>
          </a:xfrm>
          <a:prstGeom prst="rect">
            <a:avLst/>
          </a:prstGeom>
          <a:noFill/>
        </p:spPr>
        <p:txBody>
          <a:bodyPr wrap="square" rtlCol="0">
            <a:spAutoFit/>
          </a:bodyPr>
          <a:lstStyle/>
          <a:p>
            <a:r>
              <a:rPr lang="en-US" sz="1400" dirty="0" smtClean="0"/>
              <a:t>We are grateful for funding through the Missouri Department </a:t>
            </a:r>
            <a:r>
              <a:rPr lang="en-US" sz="1400" smtClean="0"/>
              <a:t>of Conservation</a:t>
            </a:r>
            <a:endParaRPr lang="en-US" sz="1400" dirty="0"/>
          </a:p>
        </p:txBody>
      </p:sp>
    </p:spTree>
    <p:extLst>
      <p:ext uri="{BB962C8B-B14F-4D97-AF65-F5344CB8AC3E}">
        <p14:creationId xmlns:p14="http://schemas.microsoft.com/office/powerpoint/2010/main" val="165575294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TotalTime>
  <Words>259</Words>
  <Application>Microsoft Macintosh PowerPoint</Application>
  <PresentationFormat>Custom</PresentationFormat>
  <Paragraphs>11</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Validating the Taxonomic and Distributional Status of the Neosho Smallmouth Bass (Micropterus dolomieu velox)</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Validating the Taxonomic and Distributional Status of the Neosho Smallmouth Bass (Micropterus dolomieu velox)</dc:title>
  <dc:creator>Gunn, Joseph (MU-Student)</dc:creator>
  <cp:lastModifiedBy>Gunn, Joseph (MU-Student)</cp:lastModifiedBy>
  <cp:revision>6</cp:revision>
  <dcterms:created xsi:type="dcterms:W3CDTF">2017-09-06T21:25:45Z</dcterms:created>
  <dcterms:modified xsi:type="dcterms:W3CDTF">2017-09-07T19:16:37Z</dcterms:modified>
</cp:coreProperties>
</file>

<file path=docProps/thumbnail.jpeg>
</file>